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258" r:id="rId2"/>
    <p:sldId id="257" r:id="rId3"/>
    <p:sldId id="263" r:id="rId4"/>
    <p:sldId id="259" r:id="rId5"/>
    <p:sldId id="261" r:id="rId6"/>
    <p:sldId id="262" r:id="rId7"/>
    <p:sldId id="265" r:id="rId8"/>
    <p:sldId id="266" r:id="rId9"/>
    <p:sldId id="268" r:id="rId10"/>
    <p:sldId id="269" r:id="rId11"/>
    <p:sldId id="264" r:id="rId12"/>
    <p:sldId id="26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62"/>
    <a:srgbClr val="035DF5"/>
    <a:srgbClr val="FBF505"/>
    <a:srgbClr val="FFFDB1"/>
    <a:srgbClr val="030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44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AD910-8724-4BFF-AAB8-5AB5556F5C7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DF539-7540-47BB-A72F-02C1CCB80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8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35eeb5e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35eeb5e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EB6A2C1E-F5D6-4B59-A1E9-06BA73DA1D5F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altLang="ru-RU" smtClean="0"/>
              <a:t>              </a:t>
            </a: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FBF02C35-B2CF-4AE0-A8E9-FF12FC1ECF32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026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8B6B3-B4D5-4CCE-A41D-2EA46135C1D9}" type="datetimeFigureOut">
              <a:rPr lang="uk-UA" smtClean="0"/>
              <a:pPr>
                <a:defRPr/>
              </a:pPr>
              <a:t>01.10.2020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8A961-2C8E-4159-85C8-C711A51C5FE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rhii.Yevseiev@hneu.ne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71CFDE-BA27-4FA2-BCA0-CB20982D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7243" cy="60280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BC7881C-E2F5-42EB-A064-4029EA67B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00" y="493235"/>
            <a:ext cx="2209271" cy="5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4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862388"/>
            <a:ext cx="3714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924300"/>
            <a:ext cx="38242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04813"/>
            <a:ext cx="30114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47675"/>
            <a:ext cx="30607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2112963" y="715963"/>
            <a:ext cx="3376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обирають кібербезпеку?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925" y="1531938"/>
            <a:ext cx="410527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готові вивчати нові технології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Маєте хороші знання з математики?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подобається аналізувати та вирішувати проблеми?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Маєте логічне та абстрактне мислення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працювати в колективі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062663" y="1336675"/>
            <a:ext cx="4484687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ІТ-компанії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інформаційної безпеки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установ, банків, комерційних фірм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Профільні служби МВС, СБУ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 по захисту комерційної таїни юридичних осіб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Фірми по виробництву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продажу та сертифікації радіоелектронної та комп’ютерної техніки, захисту інформації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4008438" y="4159250"/>
            <a:ext cx="3963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 займається спеціаліст з кібербезпеки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213" y="4760913"/>
            <a:ext cx="555942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рівень інформаційної безпеки на об’єкті, що має потребу в захисті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ефективність існуючих систем і засобів захисту інформації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 нові методи </a:t>
            </a:r>
            <a:r>
              <a:rPr lang="uk-UA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 удосконалює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 системи захисту інформації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3538"/>
            <a:ext cx="31908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98463"/>
            <a:ext cx="31575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6"/>
          <p:cNvSpPr txBox="1">
            <a:spLocks noChangeArrowheads="1"/>
          </p:cNvSpPr>
          <p:nvPr/>
        </p:nvSpPr>
        <p:spPr bwMode="auto">
          <a:xfrm>
            <a:off x="6937375" y="555625"/>
            <a:ext cx="2895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може працювати спеціаліст з кібербезпеки</a:t>
            </a:r>
          </a:p>
        </p:txBody>
      </p:sp>
      <p:sp>
        <p:nvSpPr>
          <p:cNvPr id="17422" name="Прямоугольник 1"/>
          <p:cNvSpPr>
            <a:spLocks noChangeArrowheads="1"/>
          </p:cNvSpPr>
          <p:nvPr/>
        </p:nvSpPr>
        <p:spPr bwMode="auto">
          <a:xfrm>
            <a:off x="2320925" y="-26988"/>
            <a:ext cx="468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  <a:ea typeface="SimSun" pitchFamily="2" charset="-122"/>
                <a:cs typeface="Arial" charset="0"/>
              </a:rPr>
              <a:t>125 СПЕЦІАЛЬНІСТЬ “КІБЕРБЕЗПЕКА” </a:t>
            </a:r>
            <a:endParaRPr lang="ru-RU" altLang="ru-RU" sz="1800"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3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00338" y="411163"/>
            <a:ext cx="5078412" cy="6484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RU" dirty="0" smtClean="0"/>
              <a:t>КОНТАКТИ</a:t>
            </a:r>
            <a:endParaRPr lang="ru-RU" alt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28913" y="1355952"/>
            <a:ext cx="10010775" cy="3176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altLang="ru-RU" dirty="0" smtClean="0"/>
              <a:t>Кафедра кібербезпеки та інформаційних технологій (</a:t>
            </a:r>
            <a:r>
              <a:rPr lang="uk-UA" altLang="ru-RU" dirty="0" err="1" smtClean="0"/>
              <a:t>ауд</a:t>
            </a:r>
            <a:r>
              <a:rPr lang="uk-UA" altLang="ru-RU" dirty="0" smtClean="0"/>
              <a:t>. ГК 307, 331)</a:t>
            </a:r>
          </a:p>
          <a:p>
            <a:pPr marL="0" indent="0">
              <a:buFontTx/>
              <a:buNone/>
            </a:pPr>
            <a:r>
              <a:rPr lang="uk-UA" altLang="ru-RU" dirty="0" smtClean="0"/>
              <a:t>Звертатися до завідувача кафедрою </a:t>
            </a:r>
            <a:r>
              <a:rPr lang="uk-UA" altLang="ru-RU" dirty="0" err="1" smtClean="0"/>
              <a:t>д.т.н</a:t>
            </a:r>
            <a:r>
              <a:rPr lang="uk-UA" altLang="ru-RU" dirty="0" smtClean="0"/>
              <a:t>., проф. Євсеєва Сергій Петрович </a:t>
            </a:r>
            <a:r>
              <a:rPr lang="en-US" altLang="ru-RU" dirty="0" smtClean="0"/>
              <a:t>(095)3606613, (068)3986603</a:t>
            </a:r>
          </a:p>
          <a:p>
            <a:pPr marL="0" indent="0">
              <a:buFontTx/>
              <a:buNone/>
            </a:pPr>
            <a:r>
              <a:rPr lang="en-US" altLang="ru-RU" dirty="0" smtClean="0">
                <a:hlinkClick r:id="rId2"/>
              </a:rPr>
              <a:t>Serhii.Yevseiev@hneu.net</a:t>
            </a:r>
            <a:endParaRPr lang="en-US" altLang="ru-RU" dirty="0" smtClean="0"/>
          </a:p>
          <a:p>
            <a:pPr marL="0" indent="0">
              <a:buFontTx/>
              <a:buNone/>
            </a:pPr>
            <a:r>
              <a:rPr lang="en-US" altLang="ru-RU" dirty="0" smtClean="0"/>
              <a:t>kafcbit.hneu.edu.ua</a:t>
            </a:r>
          </a:p>
          <a:p>
            <a:pPr marL="0" indent="0">
              <a:buFontTx/>
              <a:buNone/>
            </a:pPr>
            <a:r>
              <a:rPr lang="en-US" altLang="ru-RU" dirty="0" err="1" smtClean="0"/>
              <a:t>kafkb.khneu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0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842E415-69C8-4A87-A833-EB3F6070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2508308" cy="12660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71CFDE-BA27-4FA2-BCA0-CB20982D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" y="0"/>
            <a:ext cx="2867465" cy="23179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BD8DAE-13DF-436B-BE40-9D56DAD5E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01" y="188697"/>
            <a:ext cx="6194242" cy="1652664"/>
          </a:xfrm>
          <a:prstGeom prst="rect">
            <a:avLst/>
          </a:prstGeom>
        </p:spPr>
      </p:pic>
      <p:pic>
        <p:nvPicPr>
          <p:cNvPr id="1036" name="Picture 12" descr="El Paso Giving Day Sticker for iOS &amp; Android | GIPHY">
            <a:extLst>
              <a:ext uri="{FF2B5EF4-FFF2-40B4-BE49-F238E27FC236}">
                <a16:creationId xmlns="" xmlns:a16="http://schemas.microsoft.com/office/drawing/2014/main" id="{D736EEF7-649E-4D7C-955E-9DD7DBF0CE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44" y="430829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C7A183-401D-4E73-B93D-4B81BA4B8A45}"/>
              </a:ext>
            </a:extLst>
          </p:cNvPr>
          <p:cNvSpPr txBox="1"/>
          <p:nvPr/>
        </p:nvSpPr>
        <p:spPr>
          <a:xfrm>
            <a:off x="1433072" y="3186274"/>
            <a:ext cx="9565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 зустрічі </a:t>
            </a:r>
          </a:p>
          <a:p>
            <a:pPr algn="ctr"/>
            <a:endParaRPr lang="uk-UA" sz="4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 ХНЕУ імені Семена Кузнеця!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23281"/>
      </p:ext>
    </p:extLst>
  </p:cSld>
  <p:clrMapOvr>
    <a:masterClrMapping/>
  </p:clrMapOvr>
  <p:transition spd="slow" advTm="1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5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299A29-B9FB-4B8C-9E2F-DEC96762A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9" y="966436"/>
            <a:ext cx="8377402" cy="5922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6F4C9D-2D2C-41E5-B2B4-4E70557E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10" y="665233"/>
            <a:ext cx="8368581" cy="627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F88F68-321D-4849-80F9-E2F9A49EAC3E}"/>
              </a:ext>
            </a:extLst>
          </p:cNvPr>
          <p:cNvSpPr txBox="1"/>
          <p:nvPr/>
        </p:nvSpPr>
        <p:spPr>
          <a:xfrm>
            <a:off x="801333" y="869456"/>
            <a:ext cx="50247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  <a:t>ХАРК</a:t>
            </a:r>
            <a:r>
              <a:rPr lang="uk-UA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  <a:t>ІВСЬКИЙ НАЦІОНАЛЬНИЙ ЕКОНОМІЧНИЙ УНІВЕРСИТЕТ</a:t>
            </a:r>
          </a:p>
          <a:p>
            <a:pPr>
              <a:lnSpc>
                <a:spcPct val="130000"/>
              </a:lnSpc>
            </a:pPr>
            <a:r>
              <a:rPr lang="uk-UA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  <a:t>ІМЕНІ СЕМЕНА КУЗНЕЦЯ</a:t>
            </a:r>
            <a:endParaRPr lang="ru-RU" sz="20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4AF3516-C10B-41FB-AD08-5E422D023D3F}"/>
              </a:ext>
            </a:extLst>
          </p:cNvPr>
          <p:cNvSpPr/>
          <p:nvPr/>
        </p:nvSpPr>
        <p:spPr>
          <a:xfrm>
            <a:off x="7722270" y="2447751"/>
            <a:ext cx="571500" cy="571500"/>
          </a:xfrm>
          <a:prstGeom prst="ellipse">
            <a:avLst/>
          </a:prstGeom>
          <a:solidFill>
            <a:srgbClr val="FCF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D0AEDF1F-3DB4-4C9B-AC95-3E63668EF216}"/>
              </a:ext>
            </a:extLst>
          </p:cNvPr>
          <p:cNvSpPr/>
          <p:nvPr/>
        </p:nvSpPr>
        <p:spPr>
          <a:xfrm>
            <a:off x="7722270" y="3966604"/>
            <a:ext cx="571500" cy="571500"/>
          </a:xfrm>
          <a:prstGeom prst="ellipse">
            <a:avLst/>
          </a:prstGeom>
          <a:solidFill>
            <a:srgbClr val="FCF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09B6A8C3-9B90-475D-AD8D-1F7FFDAE1B52}"/>
              </a:ext>
            </a:extLst>
          </p:cNvPr>
          <p:cNvSpPr/>
          <p:nvPr/>
        </p:nvSpPr>
        <p:spPr>
          <a:xfrm>
            <a:off x="7722270" y="928898"/>
            <a:ext cx="571500" cy="571500"/>
          </a:xfrm>
          <a:prstGeom prst="ellipse">
            <a:avLst/>
          </a:prstGeom>
          <a:solidFill>
            <a:srgbClr val="FCF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0A7CA56-79C7-4F02-88F7-2ED001212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79369">
            <a:off x="9636208" y="4694163"/>
            <a:ext cx="2136417" cy="1870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A711A4-DC2A-48E1-A52D-031E0B08FE8A}"/>
              </a:ext>
            </a:extLst>
          </p:cNvPr>
          <p:cNvSpPr txBox="1"/>
          <p:nvPr/>
        </p:nvSpPr>
        <p:spPr>
          <a:xfrm>
            <a:off x="8787869" y="665233"/>
            <a:ext cx="360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ТОП – 3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профільних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endParaRPr lang="en-US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r>
              <a:rPr lang="x-none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е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кономічних</a:t>
            </a:r>
            <a:r>
              <a:rPr lang="en-US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університетів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України</a:t>
            </a:r>
            <a:endParaRPr lang="ru-RU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F26E50-4159-46D6-97B2-A10AC779C229}"/>
              </a:ext>
            </a:extLst>
          </p:cNvPr>
          <p:cNvSpPr txBox="1"/>
          <p:nvPr/>
        </p:nvSpPr>
        <p:spPr>
          <a:xfrm>
            <a:off x="8787869" y="1874728"/>
            <a:ext cx="36004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ТОП – 3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університетів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(ВНЗ) </a:t>
            </a:r>
            <a:endParaRPr lang="en-US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м.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Харкова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за </a:t>
            </a:r>
            <a:r>
              <a:rPr lang="ru-RU" sz="1400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кількістю</a:t>
            </a:r>
            <a:r>
              <a:rPr lang="ru-RU" sz="1400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набору </a:t>
            </a:r>
            <a:r>
              <a:rPr lang="ru-RU" sz="1400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абітурієнтів</a:t>
            </a:r>
            <a:r>
              <a:rPr lang="ru-RU" sz="1400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endParaRPr lang="en-US" sz="1400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r>
              <a:rPr lang="ru-RU" sz="1400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у </a:t>
            </a:r>
            <a:r>
              <a:rPr lang="en-US" sz="1400" dirty="0" smtClean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2020 </a:t>
            </a:r>
            <a:r>
              <a:rPr lang="ru-RU" sz="1400" dirty="0" err="1" smtClean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році</a:t>
            </a:r>
            <a:endParaRPr lang="ru-RU" sz="1400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209216-4325-4776-9397-399A2AA18F05}"/>
              </a:ext>
            </a:extLst>
          </p:cNvPr>
          <p:cNvSpPr txBox="1"/>
          <p:nvPr/>
        </p:nvSpPr>
        <p:spPr>
          <a:xfrm>
            <a:off x="8787869" y="3730203"/>
            <a:ext cx="360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ТОП-20 за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кількістю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заяв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endParaRPr lang="en-US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від</a:t>
            </a:r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абітуріентів</a:t>
            </a:r>
            <a:endParaRPr lang="ru-RU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  <a:p>
            <a:r>
              <a:rPr lang="ru-RU" sz="2000" b="1" dirty="0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в </a:t>
            </a:r>
            <a:r>
              <a:rPr lang="ru-RU" sz="2000" b="1" dirty="0" err="1">
                <a:solidFill>
                  <a:srgbClr val="FCF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Symbol" panose="020B0502040204020203" pitchFamily="34" charset="0"/>
              </a:rPr>
              <a:t>Україні</a:t>
            </a:r>
            <a:endParaRPr lang="ru-RU" sz="2000" b="1" dirty="0">
              <a:solidFill>
                <a:srgbClr val="FCF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92B50F-D303-4E04-8192-27BCCCD487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3" y="1490356"/>
            <a:ext cx="3047748" cy="3047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C7A183-401D-4E73-B93D-4B81BA4B8A45}"/>
              </a:ext>
            </a:extLst>
          </p:cNvPr>
          <p:cNvSpPr txBox="1"/>
          <p:nvPr/>
        </p:nvSpPr>
        <p:spPr>
          <a:xfrm>
            <a:off x="7790426" y="4947341"/>
            <a:ext cx="10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Наші канали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5" descr="Instagram Circle Icon Png #1355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Instagram Circle Icon Png #135531 - Free Icons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69" y="5729138"/>
            <a:ext cx="500787" cy="5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ownload Telegram Logo in SVG Vector or PNG File Format - Logo.w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91" y="4915974"/>
            <a:ext cx="1063595" cy="7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87" y="5067370"/>
            <a:ext cx="2437614" cy="40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86" y="5825067"/>
            <a:ext cx="2412277" cy="4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3" grpId="0"/>
      <p:bldP spid="12" grpId="0"/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El Paso Giving Day Sticker for iOS &amp; Android | GIPHY">
            <a:extLst>
              <a:ext uri="{FF2B5EF4-FFF2-40B4-BE49-F238E27FC236}">
                <a16:creationId xmlns="" xmlns:a16="http://schemas.microsoft.com/office/drawing/2014/main" id="{D736EEF7-649E-4D7C-955E-9DD7DBF0CE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13118122"/>
            <a:ext cx="41147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0" y="254744"/>
            <a:ext cx="9201764" cy="63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52" y="3784598"/>
            <a:ext cx="2374022" cy="1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44" y="1507067"/>
            <a:ext cx="2285230" cy="16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BD8DAE-13DF-436B-BE40-9D56DAD5E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43" y="222638"/>
            <a:ext cx="2483457" cy="697009"/>
          </a:xfrm>
          <a:prstGeom prst="rect">
            <a:avLst/>
          </a:prstGeom>
          <a:solidFill>
            <a:srgbClr val="FCFC62"/>
          </a:solidFill>
        </p:spPr>
      </p:pic>
    </p:spTree>
    <p:extLst>
      <p:ext uri="{BB962C8B-B14F-4D97-AF65-F5344CB8AC3E}">
        <p14:creationId xmlns:p14="http://schemas.microsoft.com/office/powerpoint/2010/main" val="306696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842E415-69C8-4A87-A833-EB3F6070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2508308" cy="12660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BD8DAE-13DF-436B-BE40-9D56DAD5E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43" y="222638"/>
            <a:ext cx="2612410" cy="697009"/>
          </a:xfrm>
          <a:prstGeom prst="rect">
            <a:avLst/>
          </a:prstGeom>
        </p:spPr>
      </p:pic>
      <p:pic>
        <p:nvPicPr>
          <p:cNvPr id="1036" name="Picture 12" descr="El Paso Giving Day Sticker for iOS &amp; Android | GIPHY">
            <a:extLst>
              <a:ext uri="{FF2B5EF4-FFF2-40B4-BE49-F238E27FC236}">
                <a16:creationId xmlns="" xmlns:a16="http://schemas.microsoft.com/office/drawing/2014/main" id="{D736EEF7-649E-4D7C-955E-9DD7DBF0CE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13118122"/>
            <a:ext cx="41147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3" y="1048807"/>
            <a:ext cx="10790995" cy="49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45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634" y="203200"/>
            <a:ext cx="9504751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7" y="352389"/>
            <a:ext cx="5464704" cy="54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597650" y="625747"/>
            <a:ext cx="5287963" cy="1775084"/>
          </a:xfrm>
          <a:prstGeom prst="leftArrow">
            <a:avLst>
              <a:gd name="adj1" fmla="val 50000"/>
              <a:gd name="adj2" fmla="val 84457"/>
            </a:avLst>
          </a:prstGeom>
          <a:solidFill>
            <a:srgbClr val="FFFF00">
              <a:alpha val="87057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🎁 </a:t>
            </a:r>
            <a:r>
              <a:rPr lang="ru-RU" sz="2000" b="1" dirty="0">
                <a:solidFill>
                  <a:schemeClr val="bg1"/>
                </a:solidFill>
              </a:rPr>
              <a:t>КОНКУРСИ з призами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Ми </a:t>
            </a:r>
            <a:r>
              <a:rPr lang="ru-RU" sz="2000" dirty="0" err="1">
                <a:solidFill>
                  <a:schemeClr val="bg1"/>
                </a:solidFill>
              </a:rPr>
              <a:t>вже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подарували</a:t>
            </a:r>
            <a:r>
              <a:rPr lang="en-US" sz="2000" b="1" dirty="0" smtClean="0">
                <a:solidFill>
                  <a:schemeClr val="bg1"/>
                </a:solidFill>
              </a:rPr>
              <a:t>6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fr-FR" sz="2000" b="1" dirty="0" smtClean="0">
                <a:solidFill>
                  <a:schemeClr val="bg1"/>
                </a:solidFill>
              </a:rPr>
              <a:t>Pad</a:t>
            </a:r>
            <a:r>
              <a:rPr lang="ru-RU" sz="2000" b="1" dirty="0" smtClean="0">
                <a:solidFill>
                  <a:schemeClr val="bg1"/>
                </a:solidFill>
              </a:rPr>
              <a:t>📱та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 </a:t>
            </a:r>
            <a:r>
              <a:rPr lang="en-US" sz="2000" b="1" dirty="0" smtClean="0">
                <a:solidFill>
                  <a:schemeClr val="bg1"/>
                </a:solidFill>
              </a:rPr>
              <a:t>iPhone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696334" y="2468982"/>
            <a:ext cx="5287962" cy="1687512"/>
          </a:xfrm>
          <a:prstGeom prst="leftArrow">
            <a:avLst>
              <a:gd name="adj1" fmla="val 50000"/>
              <a:gd name="adj2" fmla="val 84462"/>
            </a:avLst>
          </a:prstGeom>
          <a:solidFill>
            <a:srgbClr val="FFFF00">
              <a:alpha val="90979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</a:rPr>
              <a:t>Лайфхаки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</a:rPr>
              <a:t>Розв'язання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</a:rPr>
              <a:t>Мотивація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813292" y="4251818"/>
            <a:ext cx="5287962" cy="1565275"/>
          </a:xfrm>
          <a:prstGeom prst="leftArrow">
            <a:avLst>
              <a:gd name="adj1" fmla="val 50000"/>
              <a:gd name="adj2" fmla="val 84457"/>
            </a:avLst>
          </a:prstGeom>
          <a:solidFill>
            <a:srgbClr val="FFFF00">
              <a:alpha val="90979"/>
            </a:srgb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Сторінку ведуть викладач</a:t>
            </a:r>
            <a:r>
              <a:rPr lang="uk-UA" b="1">
                <a:solidFill>
                  <a:schemeClr val="bg1"/>
                </a:solidFill>
              </a:rPr>
              <a:t>і</a:t>
            </a:r>
            <a:r>
              <a:rPr lang="ru-RU" b="1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які перевіряють ЗНО</a:t>
            </a:r>
          </a:p>
        </p:txBody>
      </p:sp>
    </p:spTree>
    <p:extLst>
      <p:ext uri="{BB962C8B-B14F-4D97-AF65-F5344CB8AC3E}">
        <p14:creationId xmlns:p14="http://schemas.microsoft.com/office/powerpoint/2010/main" val="26885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7" y="1232402"/>
            <a:ext cx="9000066" cy="55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509" y="155184"/>
            <a:ext cx="110289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Навчатися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кордоном уже не модно,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ДВОХ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дипломів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ХНЕУ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Семена Кузнеця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9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415256" y="284782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charset="0"/>
                <a:ea typeface="SimSun" pitchFamily="2" charset="-122"/>
                <a:cs typeface="Arial" charset="0"/>
              </a:rPr>
              <a:t>125 СПЕЦІАЛЬНІСТЬ “КІБЕРБЕЗПЕКА” </a:t>
            </a:r>
            <a:endParaRPr lang="ru-RU" altLang="ru-RU" sz="2400" dirty="0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1774825" y="2935288"/>
            <a:ext cx="84248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49363" indent="-635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3060700" algn="l"/>
                <a:tab pos="3149600" algn="l"/>
              </a:tabLst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tabLst>
                <a:tab pos="3060700" algn="l"/>
                <a:tab pos="3149600" algn="l"/>
              </a:tabLst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tabLst>
                <a:tab pos="3060700" algn="l"/>
                <a:tab pos="3149600" algn="l"/>
              </a:tabLst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tabLst>
                <a:tab pos="3060700" algn="l"/>
                <a:tab pos="3149600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РІВЕНЬ ВИЩОЇ ОСВІТИ	</a:t>
            </a:r>
            <a:r>
              <a:rPr lang="uk-UA" altLang="ru-RU" sz="20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перший (бакалаврський)</a:t>
            </a:r>
            <a:endParaRPr lang="ru-RU" altLang="ru-RU" sz="2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uk-UA" altLang="ru-RU" sz="1000" b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 </a:t>
            </a:r>
            <a:endParaRPr lang="ru-RU" altLang="ru-RU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СТУПІНЬ ВИЩОЇ ОСВІТИ	бакалавр</a:t>
            </a:r>
            <a:endParaRPr lang="ru-RU" altLang="ru-RU" sz="2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endParaRPr lang="uk-UA" altLang="ru-RU" sz="1000" b="1" dirty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ГАЛУЗЬ ЗНАНЬ		</a:t>
            </a:r>
            <a:r>
              <a:rPr lang="uk-UA" altLang="ru-RU" sz="20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charset="0"/>
              </a:rPr>
              <a:t>12 Інформаційні технології</a:t>
            </a:r>
            <a:endParaRPr lang="ru-RU" altLang="ru-RU" sz="2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294" name="Прямоугольник 4"/>
          <p:cNvSpPr>
            <a:spLocks noChangeArrowheads="1"/>
          </p:cNvSpPr>
          <p:nvPr/>
        </p:nvSpPr>
        <p:spPr bwMode="auto">
          <a:xfrm>
            <a:off x="6069013" y="4941888"/>
            <a:ext cx="45736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Гарант освітньої програми – </a:t>
            </a:r>
            <a:r>
              <a:rPr lang="uk-UA" altLang="ru-RU" sz="18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д.т.н</a:t>
            </a:r>
            <a:r>
              <a:rPr lang="uk-UA" altLang="ru-RU" sz="1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., </a:t>
            </a:r>
            <a:r>
              <a:rPr lang="uk-UA" altLang="ru-RU" sz="1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проф.</a:t>
            </a:r>
            <a:endParaRPr lang="uk-UA" altLang="ru-RU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кафедри </a:t>
            </a:r>
            <a:r>
              <a:rPr lang="uk-UA" altLang="ru-RU" sz="1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ІС Євсеєв С.П.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8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тлф</a:t>
            </a:r>
            <a:r>
              <a:rPr lang="uk-UA" altLang="ru-RU" sz="1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095-36-066-13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Serhii.Yevseiev@hneu.net</a:t>
            </a:r>
            <a:endParaRPr lang="ru-RU" altLang="ru-RU" sz="18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294019"/>
            <a:ext cx="1003776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8563" y="25590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 flipV="1">
            <a:off x="4746625" y="-161925"/>
            <a:ext cx="5921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9275" y="39688"/>
            <a:ext cx="8532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ПРОГРАМИ ПІДГОТОВКИ БАКАЛАВРІВ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560638" y="15224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  <a:cs typeface="Arial" charset="0"/>
            </a:endParaRPr>
          </a:p>
        </p:txBody>
      </p:sp>
      <p:pic>
        <p:nvPicPr>
          <p:cNvPr id="1536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4" y="409574"/>
            <a:ext cx="116363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</TotalTime>
  <Words>262</Words>
  <Application>Microsoft Office PowerPoint</Application>
  <PresentationFormat>Произвольный</PresentationFormat>
  <Paragraphs>63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Методический отдел</cp:lastModifiedBy>
  <cp:revision>62</cp:revision>
  <dcterms:created xsi:type="dcterms:W3CDTF">2017-01-05T13:17:27Z</dcterms:created>
  <dcterms:modified xsi:type="dcterms:W3CDTF">2020-10-01T10:44:22Z</dcterms:modified>
</cp:coreProperties>
</file>